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4" r:id="rId35"/>
    <p:sldId id="289" r:id="rId36"/>
    <p:sldId id="290" r:id="rId37"/>
    <p:sldId id="291" r:id="rId38"/>
    <p:sldId id="292" r:id="rId39"/>
    <p:sldId id="293" r:id="rId40"/>
  </p:sldIdLst>
  <p:sldSz cx="18288000" cy="10287000"/>
  <p:notesSz cx="6858000" cy="9144000"/>
  <p:embeddedFontLs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old" panose="02000000000000000000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E708A-5050-40A2-BFD9-C5DCA0E93D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D74C8-7419-4317-9B03-8BEC5C3F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5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D74C8-7419-4317-9B03-8BEC5C3FAE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2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7865" y="302221"/>
            <a:ext cx="9378039" cy="9682557"/>
            <a:chOff x="0" y="0"/>
            <a:chExt cx="2469936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936" cy="2550139"/>
            </a:xfrm>
            <a:custGeom>
              <a:avLst/>
              <a:gdLst/>
              <a:ahLst/>
              <a:cxnLst/>
              <a:rect l="l" t="t" r="r" b="b"/>
              <a:pathLst>
                <a:path w="2469936" h="2550139">
                  <a:moveTo>
                    <a:pt x="0" y="0"/>
                  </a:moveTo>
                  <a:lnTo>
                    <a:pt x="2469936" y="0"/>
                  </a:lnTo>
                  <a:lnTo>
                    <a:pt x="2469936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69936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2780" y="2272041"/>
            <a:ext cx="6928209" cy="5773507"/>
          </a:xfrm>
          <a:custGeom>
            <a:avLst/>
            <a:gdLst/>
            <a:ahLst/>
            <a:cxnLst/>
            <a:rect l="l" t="t" r="r" b="b"/>
            <a:pathLst>
              <a:path w="6928209" h="5773507">
                <a:moveTo>
                  <a:pt x="0" y="0"/>
                </a:moveTo>
                <a:lnTo>
                  <a:pt x="6928209" y="0"/>
                </a:lnTo>
                <a:lnTo>
                  <a:pt x="6928209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4798" y="683895"/>
            <a:ext cx="1269004" cy="1052613"/>
          </a:xfrm>
          <a:custGeom>
            <a:avLst/>
            <a:gdLst/>
            <a:ahLst/>
            <a:cxnLst/>
            <a:rect l="l" t="t" r="r" b="b"/>
            <a:pathLst>
              <a:path w="1269004" h="1052613">
                <a:moveTo>
                  <a:pt x="0" y="0"/>
                </a:moveTo>
                <a:lnTo>
                  <a:pt x="1269004" y="0"/>
                </a:lnTo>
                <a:lnTo>
                  <a:pt x="1269004" y="1052613"/>
                </a:lnTo>
                <a:lnTo>
                  <a:pt x="0" y="105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2662" y="463475"/>
            <a:ext cx="1434286" cy="1434286"/>
          </a:xfrm>
          <a:custGeom>
            <a:avLst/>
            <a:gdLst/>
            <a:ahLst/>
            <a:cxnLst/>
            <a:rect l="l" t="t" r="r" b="b"/>
            <a:pathLst>
              <a:path w="1434286" h="1434286">
                <a:moveTo>
                  <a:pt x="0" y="0"/>
                </a:moveTo>
                <a:lnTo>
                  <a:pt x="1434287" y="0"/>
                </a:lnTo>
                <a:lnTo>
                  <a:pt x="1434287" y="1434286"/>
                </a:lnTo>
                <a:lnTo>
                  <a:pt x="0" y="14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599" y="292989"/>
            <a:ext cx="8363076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43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Deception Detection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6270"/>
            <a:ext cx="623608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56669"/>
                </a:solidFill>
                <a:latin typeface="Roboto"/>
              </a:rPr>
              <a:t>Ain Shams University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6669"/>
                </a:solidFill>
                <a:latin typeface="Roboto"/>
              </a:rPr>
              <a:t>Faculty of Computers and Information Sciences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99" y="2648775"/>
            <a:ext cx="498464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56669"/>
                </a:solidFill>
                <a:latin typeface="Roboto Bold"/>
              </a:rPr>
              <a:t>Team members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599" y="6780585"/>
            <a:ext cx="36059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Department: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6669"/>
                </a:solidFill>
                <a:latin typeface="Roboto"/>
              </a:rPr>
              <a:t>Computer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361" y="6780585"/>
            <a:ext cx="2688729" cy="209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Supervisors: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Dr. Salsabil Amin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TA. Zeina Rayan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5599" y="3420378"/>
            <a:ext cx="3152450" cy="545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Doaa Yehia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Medhat Essam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Mena Ashraf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Mohamed Moawad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Reem Ayman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Rodayna Mohamed 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5295798"/>
            <a:ext cx="7628346" cy="3962502"/>
          </a:xfrm>
          <a:custGeom>
            <a:avLst/>
            <a:gdLst/>
            <a:ahLst/>
            <a:cxnLst/>
            <a:rect l="l" t="t" r="r" b="b"/>
            <a:pathLst>
              <a:path w="7628346" h="3962502">
                <a:moveTo>
                  <a:pt x="0" y="0"/>
                </a:moveTo>
                <a:lnTo>
                  <a:pt x="7628346" y="0"/>
                </a:lnTo>
                <a:lnTo>
                  <a:pt x="7628346" y="3962502"/>
                </a:lnTo>
                <a:lnTo>
                  <a:pt x="0" y="396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4068" y="4024230"/>
            <a:ext cx="7327698" cy="5234070"/>
          </a:xfrm>
          <a:custGeom>
            <a:avLst/>
            <a:gdLst/>
            <a:ahLst/>
            <a:cxnLst/>
            <a:rect l="l" t="t" r="r" b="b"/>
            <a:pathLst>
              <a:path w="7327698" h="5234070">
                <a:moveTo>
                  <a:pt x="0" y="0"/>
                </a:moveTo>
                <a:lnTo>
                  <a:pt x="7327698" y="0"/>
                </a:lnTo>
                <a:lnTo>
                  <a:pt x="7327698" y="5234070"/>
                </a:lnTo>
                <a:lnTo>
                  <a:pt x="0" y="52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5404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Machine learning classifiers such as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XGBoost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 and Random Forests help us analyze these subtle cues to detect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144" y="4368911"/>
            <a:ext cx="7720088" cy="4889389"/>
          </a:xfrm>
          <a:custGeom>
            <a:avLst/>
            <a:gdLst/>
            <a:ahLst/>
            <a:cxnLst/>
            <a:rect l="l" t="t" r="r" b="b"/>
            <a:pathLst>
              <a:path w="7720088" h="4889389">
                <a:moveTo>
                  <a:pt x="0" y="0"/>
                </a:moveTo>
                <a:lnTo>
                  <a:pt x="7720088" y="0"/>
                </a:lnTo>
                <a:lnTo>
                  <a:pt x="7720088" y="4889389"/>
                </a:lnTo>
                <a:lnTo>
                  <a:pt x="0" y="48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203" y="4368911"/>
            <a:ext cx="7683868" cy="5028977"/>
          </a:xfrm>
          <a:custGeom>
            <a:avLst/>
            <a:gdLst/>
            <a:ahLst/>
            <a:cxnLst/>
            <a:rect l="l" t="t" r="r" b="b"/>
            <a:pathLst>
              <a:path w="7683868" h="5028977">
                <a:moveTo>
                  <a:pt x="0" y="0"/>
                </a:moveTo>
                <a:lnTo>
                  <a:pt x="7683869" y="0"/>
                </a:lnTo>
                <a:lnTo>
                  <a:pt x="7683869" y="5028977"/>
                </a:lnTo>
                <a:lnTo>
                  <a:pt x="0" y="50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Linguistic cues such as word choice, syntax variation, and repetition can indicate deception in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9204" y="4870726"/>
            <a:ext cx="6708611" cy="4387574"/>
          </a:xfrm>
          <a:custGeom>
            <a:avLst/>
            <a:gdLst/>
            <a:ahLst/>
            <a:cxnLst/>
            <a:rect l="l" t="t" r="r" b="b"/>
            <a:pathLst>
              <a:path w="6708611" h="4387574">
                <a:moveTo>
                  <a:pt x="0" y="0"/>
                </a:moveTo>
                <a:lnTo>
                  <a:pt x="6708612" y="0"/>
                </a:lnTo>
                <a:lnTo>
                  <a:pt x="6708612" y="4387574"/>
                </a:lnTo>
                <a:lnTo>
                  <a:pt x="0" y="438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928" y="4452972"/>
            <a:ext cx="5366180" cy="5223082"/>
          </a:xfrm>
          <a:custGeom>
            <a:avLst/>
            <a:gdLst/>
            <a:ahLst/>
            <a:cxnLst/>
            <a:rect l="l" t="t" r="r" b="b"/>
            <a:pathLst>
              <a:path w="5366180" h="5223082">
                <a:moveTo>
                  <a:pt x="0" y="0"/>
                </a:moveTo>
                <a:lnTo>
                  <a:pt x="5366180" y="0"/>
                </a:lnTo>
                <a:lnTo>
                  <a:pt x="536618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use simple classifiers such as SVMs, and ANNs to detect deceptive patterns in natural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7561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through audio involves analyzing vocal cues like pitch, tone, pauses and hesitations.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820872"/>
            <a:ext cx="12407283" cy="4437428"/>
          </a:xfrm>
          <a:custGeom>
            <a:avLst/>
            <a:gdLst/>
            <a:ahLst/>
            <a:cxnLst/>
            <a:rect l="l" t="t" r="r" b="b"/>
            <a:pathLst>
              <a:path w="12407283" h="4437428">
                <a:moveTo>
                  <a:pt x="0" y="0"/>
                </a:moveTo>
                <a:lnTo>
                  <a:pt x="12407284" y="0"/>
                </a:lnTo>
                <a:lnTo>
                  <a:pt x="12407284" y="4437428"/>
                </a:lnTo>
                <a:lnTo>
                  <a:pt x="0" y="44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RNNs excel in recognizing patterns and inconsistencies indicative of deception in audio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343063"/>
            <a:ext cx="15419665" cy="5088216"/>
          </a:xfrm>
          <a:custGeom>
            <a:avLst/>
            <a:gdLst/>
            <a:ahLst/>
            <a:cxnLst/>
            <a:rect l="l" t="t" r="r" b="b"/>
            <a:pathLst>
              <a:path w="15419665" h="5088216">
                <a:moveTo>
                  <a:pt x="0" y="0"/>
                </a:moveTo>
                <a:lnTo>
                  <a:pt x="15419665" y="0"/>
                </a:lnTo>
                <a:lnTo>
                  <a:pt x="15419665" y="5088215"/>
                </a:lnTo>
                <a:lnTo>
                  <a:pt x="0" y="5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5. Multimodal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28" y="2316583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Integrating data from multiple sources such as audio, video, and text can create a richer data representation for deception 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113" y="39895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271" y="3957716"/>
            <a:ext cx="6023436" cy="5814212"/>
          </a:xfrm>
          <a:custGeom>
            <a:avLst/>
            <a:gdLst/>
            <a:ahLst/>
            <a:cxnLst/>
            <a:rect l="l" t="t" r="r" b="b"/>
            <a:pathLst>
              <a:path w="6023436" h="5814212">
                <a:moveTo>
                  <a:pt x="0" y="0"/>
                </a:moveTo>
                <a:lnTo>
                  <a:pt x="6023436" y="0"/>
                </a:lnTo>
                <a:lnTo>
                  <a:pt x="602343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867" y="895350"/>
            <a:ext cx="1012643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6. Web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67" y="2082024"/>
            <a:ext cx="161487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backend is powered by Django, offering a simple API for model integration. The frontend uses React for a straightforward and intuitive user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5318" y="4524692"/>
            <a:ext cx="11314258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Description of Dataset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91302" y="1839015"/>
            <a:ext cx="7944572" cy="7245630"/>
            <a:chOff x="0" y="0"/>
            <a:chExt cx="6962546" cy="6350000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3087" r="-330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9163050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Description of datasets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30" y="1739963"/>
            <a:ext cx="1321567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Real-life Deception Detection Dataset</a:t>
            </a:r>
            <a:r>
              <a:rPr lang="en-US" sz="4800" dirty="0">
                <a:solidFill>
                  <a:srgbClr val="2B5D80"/>
                </a:solidFill>
                <a:latin typeface="Roboto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2015.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comprises a collection of 121 real-life courtroom trial videos of which 60 are truthful and 61 are deceptive.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is accompanied by annotations of various gestures and behaviors observed within the videos.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14171252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Description of datasets (cont.)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19380" y="1739963"/>
            <a:ext cx="1673992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Miami University Deception Detection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2017.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contains 320 videos of 80 individuals spanning different racial backgrounds and genders.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database is accompanied by an excel codebook which includes data related to the videos and subjects in the database.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1178" y="2121028"/>
            <a:ext cx="7967222" cy="6995470"/>
          </a:xfrm>
          <a:custGeom>
            <a:avLst/>
            <a:gdLst/>
            <a:ahLst/>
            <a:cxnLst/>
            <a:rect l="l" t="t" r="r" b="b"/>
            <a:pathLst>
              <a:path w="7967222" h="6995470">
                <a:moveTo>
                  <a:pt x="0" y="0"/>
                </a:moveTo>
                <a:lnTo>
                  <a:pt x="7967223" y="0"/>
                </a:lnTo>
                <a:lnTo>
                  <a:pt x="7967223" y="6995471"/>
                </a:lnTo>
                <a:lnTo>
                  <a:pt x="0" y="699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4" r="-1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1016763"/>
            <a:ext cx="8554947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9053" y="2639930"/>
            <a:ext cx="9177508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Objective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System Architecture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Explanation of finished phases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Description of Datasets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Experiments &amp; Results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Short Demo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What’s next?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906" y="4419790"/>
            <a:ext cx="8925882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Experiments &amp;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99111" y="1713870"/>
            <a:ext cx="9103683" cy="6859259"/>
            <a:chOff x="0" y="0"/>
            <a:chExt cx="7978380" cy="6011389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7999919" cy="6014183"/>
            </a:xfrm>
            <a:custGeom>
              <a:avLst/>
              <a:gdLst/>
              <a:ahLst/>
              <a:cxnLst/>
              <a:rect l="l" t="t" r="r" b="b"/>
              <a:pathLst>
                <a:path w="7999919" h="6014183">
                  <a:moveTo>
                    <a:pt x="6397772" y="4148589"/>
                  </a:moveTo>
                  <a:cubicBezTo>
                    <a:pt x="6847239" y="4061364"/>
                    <a:pt x="7360288" y="4055088"/>
                    <a:pt x="7689766" y="3787882"/>
                  </a:cubicBezTo>
                  <a:cubicBezTo>
                    <a:pt x="7913488" y="3606446"/>
                    <a:pt x="7999919" y="3332964"/>
                    <a:pt x="7982688" y="3074474"/>
                  </a:cubicBezTo>
                  <a:cubicBezTo>
                    <a:pt x="7963304" y="2815972"/>
                    <a:pt x="7847156" y="2569061"/>
                    <a:pt x="7710286" y="2336047"/>
                  </a:cubicBezTo>
                  <a:cubicBezTo>
                    <a:pt x="7416361" y="1835635"/>
                    <a:pt x="7019691" y="1376545"/>
                    <a:pt x="6542327" y="984314"/>
                  </a:cubicBezTo>
                  <a:cubicBezTo>
                    <a:pt x="6489761" y="941128"/>
                    <a:pt x="6434693" y="897871"/>
                    <a:pt x="6366789" y="873296"/>
                  </a:cubicBezTo>
                  <a:cubicBezTo>
                    <a:pt x="6239509" y="827237"/>
                    <a:pt x="6087155" y="855947"/>
                    <a:pt x="5970542" y="918369"/>
                  </a:cubicBezTo>
                  <a:cubicBezTo>
                    <a:pt x="5853929" y="980792"/>
                    <a:pt x="5745525" y="1075940"/>
                    <a:pt x="5659604" y="1166147"/>
                  </a:cubicBezTo>
                  <a:cubicBezTo>
                    <a:pt x="5563162" y="900600"/>
                    <a:pt x="5401872" y="651247"/>
                    <a:pt x="5188264" y="437434"/>
                  </a:cubicBezTo>
                  <a:cubicBezTo>
                    <a:pt x="5047523" y="296563"/>
                    <a:pt x="4880397" y="168893"/>
                    <a:pt x="4678315" y="94797"/>
                  </a:cubicBezTo>
                  <a:cubicBezTo>
                    <a:pt x="4433200" y="4927"/>
                    <a:pt x="4156344" y="0"/>
                    <a:pt x="3888193" y="1488"/>
                  </a:cubicBezTo>
                  <a:cubicBezTo>
                    <a:pt x="3636369" y="2823"/>
                    <a:pt x="3381649" y="8726"/>
                    <a:pt x="3138644" y="63345"/>
                  </a:cubicBezTo>
                  <a:cubicBezTo>
                    <a:pt x="2804392" y="138488"/>
                    <a:pt x="2510627" y="301348"/>
                    <a:pt x="2223614" y="461600"/>
                  </a:cubicBezTo>
                  <a:cubicBezTo>
                    <a:pt x="2160265" y="496971"/>
                    <a:pt x="2094748" y="534242"/>
                    <a:pt x="2056779" y="589065"/>
                  </a:cubicBezTo>
                  <a:cubicBezTo>
                    <a:pt x="2013921" y="650959"/>
                    <a:pt x="2012466" y="725933"/>
                    <a:pt x="2012917" y="797240"/>
                  </a:cubicBezTo>
                  <a:cubicBezTo>
                    <a:pt x="2015245" y="1168227"/>
                    <a:pt x="2038763" y="1539117"/>
                    <a:pt x="2083368" y="1908277"/>
                  </a:cubicBezTo>
                  <a:cubicBezTo>
                    <a:pt x="1659412" y="1843510"/>
                    <a:pt x="1161323" y="1852816"/>
                    <a:pt x="733103" y="1894138"/>
                  </a:cubicBezTo>
                  <a:cubicBezTo>
                    <a:pt x="697347" y="1897589"/>
                    <a:pt x="659684" y="1902061"/>
                    <a:pt x="631437" y="1920492"/>
                  </a:cubicBezTo>
                  <a:cubicBezTo>
                    <a:pt x="585013" y="1950777"/>
                    <a:pt x="580239" y="2006262"/>
                    <a:pt x="576106" y="2055003"/>
                  </a:cubicBezTo>
                  <a:cubicBezTo>
                    <a:pt x="536726" y="2518445"/>
                    <a:pt x="214655" y="2932317"/>
                    <a:pt x="92745" y="3385852"/>
                  </a:cubicBezTo>
                  <a:cubicBezTo>
                    <a:pt x="46715" y="3557105"/>
                    <a:pt x="29644" y="3732625"/>
                    <a:pt x="12690" y="3907484"/>
                  </a:cubicBezTo>
                  <a:cubicBezTo>
                    <a:pt x="5753" y="3980715"/>
                    <a:pt x="0" y="4056964"/>
                    <a:pt x="31754" y="4125253"/>
                  </a:cubicBezTo>
                  <a:cubicBezTo>
                    <a:pt x="61588" y="4187471"/>
                    <a:pt x="121327" y="4236656"/>
                    <a:pt x="185069" y="4277966"/>
                  </a:cubicBezTo>
                  <a:cubicBezTo>
                    <a:pt x="443937" y="4445708"/>
                    <a:pt x="780517" y="4507565"/>
                    <a:pt x="1108016" y="4533474"/>
                  </a:cubicBezTo>
                  <a:cubicBezTo>
                    <a:pt x="1435515" y="4559383"/>
                    <a:pt x="1767787" y="4554370"/>
                    <a:pt x="2089844" y="4609915"/>
                  </a:cubicBezTo>
                  <a:cubicBezTo>
                    <a:pt x="2106885" y="4880500"/>
                    <a:pt x="2242446" y="5151012"/>
                    <a:pt x="2309462" y="5416235"/>
                  </a:cubicBezTo>
                  <a:cubicBezTo>
                    <a:pt x="2330083" y="5497857"/>
                    <a:pt x="2353834" y="5580706"/>
                    <a:pt x="2406472" y="5651845"/>
                  </a:cubicBezTo>
                  <a:cubicBezTo>
                    <a:pt x="2500222" y="5778541"/>
                    <a:pt x="2672165" y="5850642"/>
                    <a:pt x="2842667" y="5897639"/>
                  </a:cubicBezTo>
                  <a:cubicBezTo>
                    <a:pt x="3265196" y="6014182"/>
                    <a:pt x="3719946" y="6013903"/>
                    <a:pt x="4165368" y="6012396"/>
                  </a:cubicBezTo>
                  <a:cubicBezTo>
                    <a:pt x="4691020" y="6010701"/>
                    <a:pt x="5216671" y="6008994"/>
                    <a:pt x="5742323" y="6007298"/>
                  </a:cubicBezTo>
                  <a:cubicBezTo>
                    <a:pt x="5789780" y="6007142"/>
                    <a:pt x="5840410" y="6006228"/>
                    <a:pt x="5879688" y="5984227"/>
                  </a:cubicBezTo>
                  <a:cubicBezTo>
                    <a:pt x="5923274" y="5959820"/>
                    <a:pt x="5942411" y="5915493"/>
                    <a:pt x="5958594" y="5874086"/>
                  </a:cubicBezTo>
                  <a:cubicBezTo>
                    <a:pt x="6180919" y="5305060"/>
                    <a:pt x="6294722" y="4740458"/>
                    <a:pt x="6397772" y="4148589"/>
                  </a:cubicBezTo>
                  <a:close/>
                </a:path>
              </a:pathLst>
            </a:custGeom>
            <a:blipFill>
              <a:blip r:embed="rId2"/>
              <a:stretch>
                <a:fillRect l="-235" r="-23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6088" y="7421653"/>
            <a:ext cx="3609886" cy="2865347"/>
          </a:xfrm>
          <a:custGeom>
            <a:avLst/>
            <a:gdLst/>
            <a:ahLst/>
            <a:cxnLst/>
            <a:rect l="l" t="t" r="r" b="b"/>
            <a:pathLst>
              <a:path w="3609886" h="2865347">
                <a:moveTo>
                  <a:pt x="0" y="0"/>
                </a:moveTo>
                <a:lnTo>
                  <a:pt x="3609886" y="0"/>
                </a:lnTo>
                <a:lnTo>
                  <a:pt x="3609886" y="2865347"/>
                </a:lnTo>
                <a:lnTo>
                  <a:pt x="0" y="2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380" y="255619"/>
            <a:ext cx="14189999" cy="22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1"/>
              </a:lnSpc>
            </a:pPr>
            <a:r>
              <a:rPr lang="en-US" sz="6408">
                <a:solidFill>
                  <a:srgbClr val="156669"/>
                </a:solidFill>
                <a:latin typeface="Roboto Bold"/>
              </a:rPr>
              <a:t>Dataset Choice</a:t>
            </a:r>
          </a:p>
          <a:p>
            <a:pPr algn="ctr">
              <a:lnSpc>
                <a:spcPts val="8971"/>
              </a:lnSpc>
              <a:spcBef>
                <a:spcPct val="0"/>
              </a:spcBef>
            </a:pPr>
            <a:endParaRPr lang="en-US" sz="6408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907501"/>
            <a:ext cx="17259300" cy="985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Experiments on the Miami University Dataset showed poor results of around 50-55% Accuracy, with a slight improvement in text modality at 70% but overall, it was insufficient for multimodal experimentation.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is likely due to its data collection method which relied on planned surveys unlike Real-life Dataset which employs natural deception.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Due to these findings, we decided to shift our focus to the Real-life Dataset which is backed by more credible research.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663530"/>
            <a:ext cx="7672621" cy="3734304"/>
          </a:xfrm>
          <a:custGeom>
            <a:avLst/>
            <a:gdLst/>
            <a:ahLst/>
            <a:cxnLst/>
            <a:rect l="l" t="t" r="r" b="b"/>
            <a:pathLst>
              <a:path w="7672621" h="3734304">
                <a:moveTo>
                  <a:pt x="0" y="0"/>
                </a:moveTo>
                <a:lnTo>
                  <a:pt x="7672621" y="0"/>
                </a:lnTo>
                <a:lnTo>
                  <a:pt x="7672621" y="3734305"/>
                </a:lnTo>
                <a:lnTo>
                  <a:pt x="0" y="37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94" y="4006213"/>
            <a:ext cx="6617240" cy="4391621"/>
          </a:xfrm>
          <a:custGeom>
            <a:avLst/>
            <a:gdLst/>
            <a:ahLst/>
            <a:cxnLst/>
            <a:rect l="l" t="t" r="r" b="b"/>
            <a:pathLst>
              <a:path w="6617240" h="4391621">
                <a:moveTo>
                  <a:pt x="0" y="0"/>
                </a:moveTo>
                <a:lnTo>
                  <a:pt x="6617240" y="0"/>
                </a:lnTo>
                <a:lnTo>
                  <a:pt x="6617240" y="4391622"/>
                </a:lnTo>
                <a:lnTo>
                  <a:pt x="0" y="43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frames are normalized to be of the same sequence length and resolution using OpenCV, and subject faces are cropped.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3293" y="2477121"/>
          <a:ext cx="15453262" cy="6781178"/>
        </p:xfrm>
        <a:graphic>
          <a:graphicData uri="http://schemas.openxmlformats.org/drawingml/2006/table">
            <a:tbl>
              <a:tblPr/>
              <a:tblGrid>
                <a:gridCol w="380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Face Detector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Sample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83.33%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87.50%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3513" y="3554114"/>
            <a:ext cx="7130232" cy="5704186"/>
          </a:xfrm>
          <a:custGeom>
            <a:avLst/>
            <a:gdLst/>
            <a:ahLst/>
            <a:cxnLst/>
            <a:rect l="l" t="t" r="r" b="b"/>
            <a:pathLst>
              <a:path w="7130232" h="5704186">
                <a:moveTo>
                  <a:pt x="0" y="0"/>
                </a:moveTo>
                <a:lnTo>
                  <a:pt x="7130232" y="0"/>
                </a:lnTo>
                <a:lnTo>
                  <a:pt x="7130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750" y="6406207"/>
            <a:ext cx="8206859" cy="3337456"/>
          </a:xfrm>
          <a:custGeom>
            <a:avLst/>
            <a:gdLst/>
            <a:ahLst/>
            <a:cxnLst/>
            <a:rect l="l" t="t" r="r" b="b"/>
            <a:pathLst>
              <a:path w="8206859" h="3337456">
                <a:moveTo>
                  <a:pt x="0" y="0"/>
                </a:moveTo>
                <a:lnTo>
                  <a:pt x="8206860" y="0"/>
                </a:lnTo>
                <a:lnTo>
                  <a:pt x="8206860" y="3337456"/>
                </a:lnTo>
                <a:lnTo>
                  <a:pt x="0" y="333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Action units (AUs) and emotions such as anger and fear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Py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-Feat to model micro expressions.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3293" y="1674522"/>
          <a:ext cx="15781984" cy="8298564"/>
        </p:xfrm>
        <a:graphic>
          <a:graphicData uri="http://schemas.openxmlformats.org/drawingml/2006/table">
            <a:tbl>
              <a:tblPr/>
              <a:tblGrid>
                <a:gridCol w="484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3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63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‘poly’, degree = 2,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1, coef0 = 0.5,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gamma = ‘auto'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54.17%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2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62.50%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84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n_estimators = 1500, max_leaf_nodes = 10, max_depth=50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66.77%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6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864613"/>
            <a:ext cx="8663744" cy="4187972"/>
          </a:xfrm>
          <a:custGeom>
            <a:avLst/>
            <a:gdLst/>
            <a:ahLst/>
            <a:cxnLst/>
            <a:rect l="l" t="t" r="r" b="b"/>
            <a:pathLst>
              <a:path w="8663744" h="4187972">
                <a:moveTo>
                  <a:pt x="0" y="0"/>
                </a:moveTo>
                <a:lnTo>
                  <a:pt x="8663744" y="0"/>
                </a:lnTo>
                <a:lnTo>
                  <a:pt x="8663744" y="4187972"/>
                </a:lnTo>
                <a:lnTo>
                  <a:pt x="0" y="418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0429" y="4969819"/>
            <a:ext cx="7278871" cy="4082766"/>
          </a:xfrm>
          <a:custGeom>
            <a:avLst/>
            <a:gdLst/>
            <a:ahLst/>
            <a:cxnLst/>
            <a:rect l="l" t="t" r="r" b="b"/>
            <a:pathLst>
              <a:path w="7278871" h="4082766">
                <a:moveTo>
                  <a:pt x="0" y="0"/>
                </a:moveTo>
                <a:lnTo>
                  <a:pt x="7278871" y="0"/>
                </a:lnTo>
                <a:lnTo>
                  <a:pt x="7278871" y="4082766"/>
                </a:lnTo>
                <a:lnTo>
                  <a:pt x="0" y="408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Transcripts were cleaned using an NLP pipeline and then vectorized using TF-IDF or Glove.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25800"/>
          <a:ext cx="15747174" cy="6854174"/>
        </p:xfrm>
        <a:graphic>
          <a:graphicData uri="http://schemas.openxmlformats.org/drawingml/2006/table">
            <a:tbl>
              <a:tblPr/>
              <a:tblGrid>
                <a:gridCol w="362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3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4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'linear',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10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Glove 100d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232" y="5615883"/>
            <a:ext cx="6509674" cy="3642417"/>
          </a:xfrm>
          <a:custGeom>
            <a:avLst/>
            <a:gdLst/>
            <a:ahLst/>
            <a:cxnLst/>
            <a:rect l="l" t="t" r="r" b="b"/>
            <a:pathLst>
              <a:path w="6509674" h="3642417">
                <a:moveTo>
                  <a:pt x="0" y="0"/>
                </a:moveTo>
                <a:lnTo>
                  <a:pt x="6509674" y="0"/>
                </a:lnTo>
                <a:lnTo>
                  <a:pt x="6509674" y="3642417"/>
                </a:lnTo>
                <a:lnTo>
                  <a:pt x="0" y="364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1935" y="5453085"/>
            <a:ext cx="9692162" cy="3805215"/>
          </a:xfrm>
          <a:custGeom>
            <a:avLst/>
            <a:gdLst/>
            <a:ahLst/>
            <a:cxnLst/>
            <a:rect l="l" t="t" r="r" b="b"/>
            <a:pathLst>
              <a:path w="9692162" h="3805215">
                <a:moveTo>
                  <a:pt x="0" y="0"/>
                </a:moveTo>
                <a:lnTo>
                  <a:pt x="9692163" y="0"/>
                </a:lnTo>
                <a:lnTo>
                  <a:pt x="9692163" y="3805215"/>
                </a:lnTo>
                <a:lnTo>
                  <a:pt x="0" y="3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STFT was applied to the audio signals to reduce noise artifacts, then MFCCs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Librosa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30084"/>
          <a:ext cx="15453262" cy="6781178"/>
        </p:xfrm>
        <a:graphic>
          <a:graphicData uri="http://schemas.openxmlformats.org/drawingml/2006/table">
            <a:tbl>
              <a:tblPr/>
              <a:tblGrid>
                <a:gridCol w="495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Number of MFCCs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8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2769" y="2193073"/>
            <a:ext cx="6782056" cy="6139968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25445" r="-25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6149" y="1069760"/>
            <a:ext cx="7794590" cy="110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099" y="3003550"/>
            <a:ext cx="1111180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aim in this project to create a Multimodal deception detection web app that integrates information from multiple modalities such as verbal, nonverbal, physiological, and contextual cues to detect deception.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7386" y="3972713"/>
            <a:ext cx="6341357" cy="5524873"/>
          </a:xfrm>
          <a:custGeom>
            <a:avLst/>
            <a:gdLst/>
            <a:ahLst/>
            <a:cxnLst/>
            <a:rect l="l" t="t" r="r" b="b"/>
            <a:pathLst>
              <a:path w="6341357" h="5524873">
                <a:moveTo>
                  <a:pt x="0" y="0"/>
                </a:moveTo>
                <a:lnTo>
                  <a:pt x="6341357" y="0"/>
                </a:lnTo>
                <a:lnTo>
                  <a:pt x="6341357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852" y="6600317"/>
            <a:ext cx="10062873" cy="2897269"/>
          </a:xfrm>
          <a:custGeom>
            <a:avLst/>
            <a:gdLst/>
            <a:ahLst/>
            <a:cxnLst/>
            <a:rect l="l" t="t" r="r" b="b"/>
            <a:pathLst>
              <a:path w="10062873" h="2897269">
                <a:moveTo>
                  <a:pt x="0" y="0"/>
                </a:moveTo>
                <a:lnTo>
                  <a:pt x="10062873" y="0"/>
                </a:lnTo>
                <a:lnTo>
                  <a:pt x="10062873" y="2897269"/>
                </a:lnTo>
                <a:lnTo>
                  <a:pt x="0" y="289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Predictions from single modalities were combined using late fusion techniques such as weighted average and majority voting.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20426"/>
              </p:ext>
            </p:extLst>
          </p:nvPr>
        </p:nvGraphicFramePr>
        <p:xfrm>
          <a:off x="603293" y="2025800"/>
          <a:ext cx="15921205" cy="7064041"/>
        </p:xfrm>
        <a:graphic>
          <a:graphicData uri="http://schemas.openxmlformats.org/drawingml/2006/table">
            <a:tbl>
              <a:tblPr/>
              <a:tblGrid>
                <a:gridCol w="4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2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Fusion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48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[0.15, 0.5, 0.35]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[0.25, 0.25, 0.25, 0.25]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87.50%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Competitive Analysis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45362"/>
              </p:ext>
            </p:extLst>
          </p:nvPr>
        </p:nvGraphicFramePr>
        <p:xfrm>
          <a:off x="469259" y="1661080"/>
          <a:ext cx="15921205" cy="8364776"/>
        </p:xfrm>
        <a:graphic>
          <a:graphicData uri="http://schemas.openxmlformats.org/drawingml/2006/table">
            <a:tbl>
              <a:tblPr/>
              <a:tblGrid>
                <a:gridCol w="37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4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Citation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Methodolgy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8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da-DK" sz="2799" dirty="0">
                          <a:solidFill>
                            <a:srgbClr val="000000"/>
                          </a:solidFill>
                          <a:latin typeface="Roboto"/>
                        </a:rPr>
                        <a:t>Ahmed, Hammad Ud Din, et al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. (2021)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FACS with LSTM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89.49%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Mathur, Leena, and Maja J.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Matarić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 (2020)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Visual and vocal features with AdaBoost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84.00%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8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Krishnamurthy,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Gangeshwar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, et al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(2018)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Early fusion with visual, vocal and linguistic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96.14%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669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Proposed method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Late fusion with visual, vocal and linguistic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3469" y="1150708"/>
            <a:ext cx="7820282" cy="7820282"/>
          </a:xfrm>
          <a:custGeom>
            <a:avLst/>
            <a:gdLst/>
            <a:ahLst/>
            <a:cxnLst/>
            <a:rect l="l" t="t" r="r" b="b"/>
            <a:pathLst>
              <a:path w="7820282" h="7820282">
                <a:moveTo>
                  <a:pt x="0" y="0"/>
                </a:moveTo>
                <a:lnTo>
                  <a:pt x="7820282" y="0"/>
                </a:lnTo>
                <a:lnTo>
                  <a:pt x="7820282" y="7820283"/>
                </a:lnTo>
                <a:lnTo>
                  <a:pt x="0" y="782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956584"/>
            <a:ext cx="1047221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 Short Demo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demo">
            <a:hlinkClick r:id="" action="ppaction://media"/>
            <a:extLst>
              <a:ext uri="{FF2B5EF4-FFF2-40B4-BE49-F238E27FC236}">
                <a16:creationId xmlns:a16="http://schemas.microsoft.com/office/drawing/2014/main" id="{BB035E9E-8DA2-E4AE-2EA3-52981F3FA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88"/>
            <a:ext cx="18264554" cy="10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What’s Next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77229"/>
            <a:ext cx="17082357" cy="491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Explore early fusion techniques.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Enhance application functionality by implementing login and signup features.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 with developing a reliable method for </a:t>
            </a:r>
            <a:r>
              <a:rPr lang="en-US" sz="4000" dirty="0" err="1">
                <a:solidFill>
                  <a:srgbClr val="2B5D80"/>
                </a:solidFill>
                <a:latin typeface="Roboto"/>
              </a:rPr>
              <a:t>rPPG</a:t>
            </a:r>
            <a:r>
              <a:rPr lang="en-US" sz="4000" dirty="0">
                <a:solidFill>
                  <a:srgbClr val="2B5D80"/>
                </a:solidFill>
                <a:latin typeface="Roboto"/>
              </a:rPr>
              <a:t> signal extraction.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Proceed with ongoing documentation efforts.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31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251200" y="2142323"/>
            <a:ext cx="14395456" cy="7638042"/>
          </a:xfrm>
          <a:prstGeom prst="rect">
            <a:avLst/>
          </a:prstGeom>
          <a:solidFill>
            <a:srgbClr val="FBF6F1"/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28700" y="884105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What’s Next ? (cont.)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165472"/>
            <a:ext cx="1024890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Time plan (Gantt Chart)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00DE72-4054-12BD-9E82-60B2F8A4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29146"/>
            <a:ext cx="13832269" cy="61935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86754"/>
            <a:ext cx="16427264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In Real-Life Deception Detection Dataset, same subjects often reappear in multiple videos with consistent behavior, risking bias. Disproportionate gender representation in deceptive videos adds to potential bias with random dataset splits.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Manually create training and testing sets with new unseen subjects in the test set and ensure equal gender distribution to mitigate bias.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Varied video quality, </a:t>
            </a:r>
            <a:r>
              <a:rPr lang="en-US" sz="4000">
                <a:solidFill>
                  <a:srgbClr val="2B5D80"/>
                </a:solidFill>
                <a:latin typeface="Roboto"/>
              </a:rPr>
              <a:t>with some videos </a:t>
            </a:r>
            <a:r>
              <a:rPr lang="en-US" sz="4000" dirty="0">
                <a:solidFill>
                  <a:srgbClr val="2B5D80"/>
                </a:solidFill>
                <a:latin typeface="Roboto"/>
              </a:rPr>
              <a:t>featuring multiple subjects, and others being unusable due to poor visibility or inadequate audio quality In Real-Life Deception Detection Dataset.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Edit videos to isolate individual subjects and remove completely unusable footage to ensure data quality.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0108" y="1358656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8" y="0"/>
                </a:lnTo>
                <a:lnTo>
                  <a:pt x="7569688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353"/>
              </a:lnSpc>
            </a:pPr>
            <a:r>
              <a:rPr lang="en-US" sz="14952" spc="-1435">
                <a:solidFill>
                  <a:srgbClr val="156669"/>
                </a:solidFill>
                <a:latin typeface="Roboto"/>
              </a:rPr>
              <a:t>Thank you very much!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1598" y="81581"/>
            <a:ext cx="9267511" cy="10329183"/>
          </a:xfrm>
          <a:custGeom>
            <a:avLst/>
            <a:gdLst/>
            <a:ahLst/>
            <a:cxnLst/>
            <a:rect l="l" t="t" r="r" b="b"/>
            <a:pathLst>
              <a:path w="9267511" h="10329183">
                <a:moveTo>
                  <a:pt x="0" y="0"/>
                </a:moveTo>
                <a:lnTo>
                  <a:pt x="9267511" y="0"/>
                </a:lnTo>
                <a:lnTo>
                  <a:pt x="9267511" y="10329183"/>
                </a:lnTo>
                <a:lnTo>
                  <a:pt x="0" y="1032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880484" y="276576"/>
            <a:ext cx="14148585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372" y="1531897"/>
            <a:ext cx="5538750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Model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895350"/>
            <a:ext cx="952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676" y="2212237"/>
            <a:ext cx="10912095" cy="7598051"/>
          </a:xfrm>
          <a:custGeom>
            <a:avLst/>
            <a:gdLst/>
            <a:ahLst/>
            <a:cxnLst/>
            <a:rect l="l" t="t" r="r" b="b"/>
            <a:pathLst>
              <a:path w="10912095" h="7598051">
                <a:moveTo>
                  <a:pt x="0" y="0"/>
                </a:moveTo>
                <a:lnTo>
                  <a:pt x="10912095" y="0"/>
                </a:lnTo>
                <a:lnTo>
                  <a:pt x="10912095" y="7598052"/>
                </a:lnTo>
                <a:lnTo>
                  <a:pt x="0" y="7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568462" y="276576"/>
            <a:ext cx="1414858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272" y="1531897"/>
            <a:ext cx="6299512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Web App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107" y="895350"/>
            <a:ext cx="1256571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Explanation of finished phases</a:t>
            </a:r>
          </a:p>
          <a:p>
            <a:pPr marL="0" lvl="0" indent="0">
              <a:lnSpc>
                <a:spcPts val="8959"/>
              </a:lnSpc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107" y="2732877"/>
            <a:ext cx="1492567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Expressions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Text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Audio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Multimodal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Web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315002" y="4158027"/>
            <a:ext cx="5068271" cy="6073092"/>
          </a:xfrm>
          <a:custGeom>
            <a:avLst/>
            <a:gdLst/>
            <a:ahLst/>
            <a:cxnLst/>
            <a:rect l="l" t="t" r="r" b="b"/>
            <a:pathLst>
              <a:path w="5068271" h="6073092">
                <a:moveTo>
                  <a:pt x="0" y="0"/>
                </a:moveTo>
                <a:lnTo>
                  <a:pt x="5068271" y="0"/>
                </a:lnTo>
                <a:lnTo>
                  <a:pt x="5068271" y="6073092"/>
                </a:lnTo>
                <a:lnTo>
                  <a:pt x="0" y="6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325758"/>
            <a:ext cx="6528579" cy="4349666"/>
          </a:xfrm>
          <a:custGeom>
            <a:avLst/>
            <a:gdLst/>
            <a:ahLst/>
            <a:cxnLst/>
            <a:rect l="l" t="t" r="r" b="b"/>
            <a:pathLst>
              <a:path w="6528579" h="4349666">
                <a:moveTo>
                  <a:pt x="0" y="0"/>
                </a:moveTo>
                <a:lnTo>
                  <a:pt x="6528579" y="0"/>
                </a:lnTo>
                <a:lnTo>
                  <a:pt x="6528579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23" y="4325758"/>
            <a:ext cx="8285077" cy="4349666"/>
          </a:xfrm>
          <a:custGeom>
            <a:avLst/>
            <a:gdLst/>
            <a:ahLst/>
            <a:cxnLst/>
            <a:rect l="l" t="t" r="r" b="b"/>
            <a:pathLst>
              <a:path w="8285077" h="4349666">
                <a:moveTo>
                  <a:pt x="0" y="0"/>
                </a:moveTo>
                <a:lnTo>
                  <a:pt x="8285077" y="0"/>
                </a:lnTo>
                <a:lnTo>
                  <a:pt x="8285077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98084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When people lie, they exhibit involuntary expressions and movements.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424863"/>
            <a:ext cx="8852052" cy="4547955"/>
          </a:xfrm>
          <a:custGeom>
            <a:avLst/>
            <a:gdLst/>
            <a:ahLst/>
            <a:cxnLst/>
            <a:rect l="l" t="t" r="r" b="b"/>
            <a:pathLst>
              <a:path w="8852052" h="4547955">
                <a:moveTo>
                  <a:pt x="0" y="0"/>
                </a:moveTo>
                <a:lnTo>
                  <a:pt x="8852052" y="0"/>
                </a:lnTo>
                <a:lnTo>
                  <a:pt x="8852052" y="4547954"/>
                </a:lnTo>
                <a:lnTo>
                  <a:pt x="0" y="454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125" y="3184667"/>
            <a:ext cx="6073633" cy="6073633"/>
          </a:xfrm>
          <a:custGeom>
            <a:avLst/>
            <a:gdLst/>
            <a:ahLst/>
            <a:cxnLst/>
            <a:rect l="l" t="t" r="r" b="b"/>
            <a:pathLst>
              <a:path w="6073633" h="6073633">
                <a:moveTo>
                  <a:pt x="0" y="0"/>
                </a:moveTo>
                <a:lnTo>
                  <a:pt x="6073633" y="0"/>
                </a:lnTo>
                <a:lnTo>
                  <a:pt x="6073633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101894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Various Neural Networks can be used to identify deception through visual cues across video frames.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4130240"/>
            <a:ext cx="6580106" cy="5144721"/>
          </a:xfrm>
          <a:custGeom>
            <a:avLst/>
            <a:gdLst/>
            <a:ahLst/>
            <a:cxnLst/>
            <a:rect l="l" t="t" r="r" b="b"/>
            <a:pathLst>
              <a:path w="6580106" h="5144721">
                <a:moveTo>
                  <a:pt x="0" y="0"/>
                </a:moveTo>
                <a:lnTo>
                  <a:pt x="6580106" y="0"/>
                </a:lnTo>
                <a:lnTo>
                  <a:pt x="6580106" y="5144721"/>
                </a:lnTo>
                <a:lnTo>
                  <a:pt x="0" y="514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163563"/>
            <a:ext cx="7841633" cy="5111399"/>
          </a:xfrm>
          <a:custGeom>
            <a:avLst/>
            <a:gdLst/>
            <a:ahLst/>
            <a:cxnLst/>
            <a:rect l="l" t="t" r="r" b="b"/>
            <a:pathLst>
              <a:path w="7841633" h="5111399">
                <a:moveTo>
                  <a:pt x="0" y="0"/>
                </a:moveTo>
                <a:lnTo>
                  <a:pt x="7841633" y="0"/>
                </a:lnTo>
                <a:lnTo>
                  <a:pt x="7841633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895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Micro expressions are brief, involuntary facial expressions that can reveal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1155</Words>
  <Application>Microsoft Office PowerPoint</Application>
  <PresentationFormat>Custom</PresentationFormat>
  <Paragraphs>231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Roboto Bold</vt:lpstr>
      <vt:lpstr>Roboto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2 Presentation v4.0 (multi-modal deception detection system)</dc:title>
  <cp:lastModifiedBy>مينا اشرف ميخائيل صالح</cp:lastModifiedBy>
  <cp:revision>4</cp:revision>
  <dcterms:created xsi:type="dcterms:W3CDTF">2006-08-16T00:00:00Z</dcterms:created>
  <dcterms:modified xsi:type="dcterms:W3CDTF">2024-06-28T18:06:23Z</dcterms:modified>
  <dc:identifier>DAGDFC8NjZg</dc:identifier>
</cp:coreProperties>
</file>